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81" r:id="rId22"/>
    <p:sldId id="280" r:id="rId23"/>
    <p:sldId id="283" r:id="rId24"/>
    <p:sldId id="284" r:id="rId25"/>
    <p:sldId id="285" r:id="rId26"/>
    <p:sldId id="282" r:id="rId27"/>
    <p:sldId id="286" r:id="rId28"/>
    <p:sldId id="313" r:id="rId29"/>
    <p:sldId id="296" r:id="rId30"/>
    <p:sldId id="287" r:id="rId31"/>
    <p:sldId id="288" r:id="rId32"/>
    <p:sldId id="289" r:id="rId33"/>
    <p:sldId id="290" r:id="rId34"/>
    <p:sldId id="294" r:id="rId35"/>
    <p:sldId id="292" r:id="rId36"/>
    <p:sldId id="295" r:id="rId37"/>
    <p:sldId id="293" r:id="rId38"/>
    <p:sldId id="300" r:id="rId39"/>
    <p:sldId id="291" r:id="rId40"/>
    <p:sldId id="304" r:id="rId41"/>
    <p:sldId id="314" r:id="rId42"/>
    <p:sldId id="315" r:id="rId43"/>
    <p:sldId id="316" r:id="rId44"/>
    <p:sldId id="302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9"/>
    <p:restoredTop sz="94598"/>
  </p:normalViewPr>
  <p:slideViewPr>
    <p:cSldViewPr snapToGrid="0" snapToObjects="1">
      <p:cViewPr varScale="1">
        <p:scale>
          <a:sx n="122" d="100"/>
          <a:sy n="122" d="100"/>
        </p:scale>
        <p:origin x="216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/>
            <a:t>Test</a:t>
          </a:r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/>
            <a:t>Deploy</a:t>
          </a:r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Commit</a:t>
          </a:r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</a:t>
          </a:r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</a:t>
          </a:r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</a:t>
          </a:r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is665/java-projec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github_username%3e/java-project.git" TargetMode="External"/><Relationship Id="rId2" Type="http://schemas.openxmlformats.org/officeDocument/2006/relationships/hyperlink" Target="https://github.com/%3cgithub_username%3e/java-projec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nsole.aws.amazon.com/cloudformation/home?region=us-east-1#/stacks/new?stackName=dynacorp&amp;templateURL=https://s3.amazonaws.com/seis665/jenkins-cf.js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%3cusername%3e/java-projec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%3cusername%3e/java-project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Deployment Pipelines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Production deployment stage/ release</a:t>
            </a:r>
          </a:p>
          <a:p>
            <a:pPr lvl="1"/>
            <a:r>
              <a:rPr lang="en-US" dirty="0"/>
              <a:t>Code artifact is deployed to production environment</a:t>
            </a:r>
          </a:p>
          <a:p>
            <a:pPr lvl="2"/>
            <a:r>
              <a:rPr lang="en-US" dirty="0"/>
              <a:t>May be first applied to a staging environment for further testing before production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Prove production-readiness for every change</a:t>
            </a:r>
          </a:p>
          <a:p>
            <a:pPr lvl="1"/>
            <a:r>
              <a:rPr lang="en-US" dirty="0"/>
              <a:t>All changes are potential releasable.</a:t>
            </a:r>
          </a:p>
          <a:p>
            <a:pPr lvl="1"/>
            <a:endParaRPr lang="en-US" dirty="0"/>
          </a:p>
          <a:p>
            <a:r>
              <a:rPr lang="en-US" b="1" dirty="0"/>
              <a:t>Only build your binaries once.</a:t>
            </a:r>
          </a:p>
          <a:p>
            <a:pPr lvl="1"/>
            <a:r>
              <a:rPr lang="en-US" dirty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/>
              <a:t>Store application artifacts in a repository (example: </a:t>
            </a:r>
            <a:r>
              <a:rPr lang="en-US" dirty="0" err="1"/>
              <a:t>Artifactory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b="1" dirty="0"/>
              <a:t>Deploy the same way to every environment.</a:t>
            </a:r>
          </a:p>
          <a:p>
            <a:pPr lvl="1"/>
            <a:r>
              <a:rPr lang="en-US" dirty="0"/>
              <a:t>Use the same script to deploy to a dev laptop, a test virtual machine, and a public cloud instance.</a:t>
            </a:r>
          </a:p>
          <a:p>
            <a:pPr lvl="1"/>
            <a:r>
              <a:rPr lang="en-US" dirty="0"/>
              <a:t>Store environment-specific configurations in separate files.</a:t>
            </a:r>
          </a:p>
          <a:p>
            <a:pPr lvl="1"/>
            <a:endParaRPr lang="en-US" dirty="0"/>
          </a:p>
          <a:p>
            <a:r>
              <a:rPr lang="en-US" b="1" dirty="0"/>
              <a:t>If any part of the pipeline fails, stop the line.</a:t>
            </a:r>
          </a:p>
          <a:p>
            <a:pPr lvl="1"/>
            <a:r>
              <a:rPr lang="en-US" dirty="0"/>
              <a:t>If a deployment to an environment fails, the whole team owns that failure and every effort should be taken to fix it. </a:t>
            </a:r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Fan-in Pipeline Pattern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open-source automation server written in Java.</a:t>
            </a:r>
          </a:p>
          <a:p>
            <a:endParaRPr lang="en-US" dirty="0"/>
          </a:p>
          <a:p>
            <a:r>
              <a:rPr lang="en-US" dirty="0"/>
              <a:t>Started at Sun Microsystems in 2004 and known as the Hudson project.</a:t>
            </a:r>
          </a:p>
          <a:p>
            <a:endParaRPr lang="en-US" dirty="0"/>
          </a:p>
          <a:p>
            <a:r>
              <a:rPr lang="en-US" dirty="0"/>
              <a:t>Forked in 2011 after Oracle bought Sun Microsystems and renamed Jenkins.</a:t>
            </a:r>
          </a:p>
          <a:p>
            <a:endParaRPr lang="en-US" dirty="0"/>
          </a:p>
          <a:p>
            <a:r>
              <a:rPr lang="en-US" dirty="0"/>
              <a:t>Commercial version available from </a:t>
            </a:r>
            <a:r>
              <a:rPr lang="en-US" dirty="0" err="1"/>
              <a:t>CloudBees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Jobs</a:t>
            </a:r>
            <a:r>
              <a:rPr lang="en-US" dirty="0"/>
              <a:t>: define a specific set of tasks (workflow) which Jenkins will execute.</a:t>
            </a:r>
          </a:p>
          <a:p>
            <a:endParaRPr lang="en-US" dirty="0"/>
          </a:p>
          <a:p>
            <a:r>
              <a:rPr lang="en-US" b="1" dirty="0"/>
              <a:t>Workspace</a:t>
            </a:r>
            <a:r>
              <a:rPr lang="en-US" dirty="0"/>
              <a:t>: a directory location on a Jenkins-managed system were a job will execute.</a:t>
            </a:r>
          </a:p>
          <a:p>
            <a:endParaRPr lang="en-US" dirty="0"/>
          </a:p>
          <a:p>
            <a:r>
              <a:rPr lang="en-US" b="1" dirty="0"/>
              <a:t>Executors</a:t>
            </a:r>
            <a:r>
              <a:rPr lang="en-US" dirty="0"/>
              <a:t>: refers to the number of concurrent jobs that will run on a Jenkins system.</a:t>
            </a:r>
          </a:p>
          <a:p>
            <a:endParaRPr lang="en-US" dirty="0"/>
          </a:p>
          <a:p>
            <a:r>
              <a:rPr lang="en-US" b="1" dirty="0"/>
              <a:t>Environment variables</a:t>
            </a:r>
            <a:r>
              <a:rPr lang="en-US" dirty="0"/>
              <a:t>: key/value pairs which a running job can use as input parameters.</a:t>
            </a:r>
          </a:p>
          <a:p>
            <a:endParaRPr lang="en-US" dirty="0"/>
          </a:p>
          <a:p>
            <a:r>
              <a:rPr lang="en-US" b="1" dirty="0"/>
              <a:t>Plugins</a:t>
            </a:r>
            <a:r>
              <a:rPr lang="en-US" dirty="0"/>
              <a:t>: software modules which expand Jenkins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key parts of Jenkins interface:</a:t>
            </a:r>
          </a:p>
          <a:p>
            <a:pPr lvl="1"/>
            <a:r>
              <a:rPr lang="en-US" dirty="0"/>
              <a:t>Navigation menu</a:t>
            </a:r>
          </a:p>
          <a:p>
            <a:pPr lvl="1"/>
            <a:r>
              <a:rPr lang="en-US" dirty="0"/>
              <a:t>Top breadcrumb menu</a:t>
            </a:r>
          </a:p>
          <a:p>
            <a:pPr lvl="1"/>
            <a:r>
              <a:rPr lang="en-US" dirty="0"/>
              <a:t>Build history</a:t>
            </a:r>
          </a:p>
          <a:p>
            <a:pPr lvl="1"/>
            <a:r>
              <a:rPr lang="en-US" dirty="0"/>
              <a:t>Build Executor status</a:t>
            </a:r>
          </a:p>
          <a:p>
            <a:pPr lvl="1"/>
            <a:r>
              <a:rPr lang="en-US" dirty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Most of the functionality in Jenkins is provided by plugin modules</a:t>
            </a:r>
          </a:p>
          <a:p>
            <a:pPr lvl="1"/>
            <a:r>
              <a:rPr lang="en-US" dirty="0"/>
              <a:t>Manage Jenkins -&gt; Manage Plugins</a:t>
            </a:r>
          </a:p>
          <a:p>
            <a:endParaRPr lang="en-US" dirty="0"/>
          </a:p>
          <a:p>
            <a:r>
              <a:rPr lang="en-US" dirty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/>
              <a:t>Two different implementations of Jenkins could look very different depending on the plugins installed!</a:t>
            </a:r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create a project.</a:t>
            </a:r>
          </a:p>
          <a:p>
            <a:pPr lvl="1"/>
            <a:r>
              <a:rPr lang="en-US" dirty="0"/>
              <a:t>Freestyle project called: </a:t>
            </a:r>
            <a:r>
              <a:rPr lang="en-US" b="1" dirty="0"/>
              <a:t>show-environment</a:t>
            </a:r>
          </a:p>
          <a:p>
            <a:pPr lvl="1"/>
            <a:r>
              <a:rPr lang="en-US" dirty="0"/>
              <a:t>Add a description: show all environment variables</a:t>
            </a:r>
          </a:p>
          <a:p>
            <a:pPr lvl="1"/>
            <a:r>
              <a:rPr lang="en-US" dirty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Look at the build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current build status and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update the show-environment project.</a:t>
            </a:r>
          </a:p>
          <a:p>
            <a:pPr lvl="1"/>
            <a:r>
              <a:rPr lang="en-US" dirty="0"/>
              <a:t>Add another command to the build step: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Notice that the build now fails (purposely) and look at the console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new build status and cloudy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 Pipelines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fix the project by removing the false command.</a:t>
            </a:r>
          </a:p>
          <a:p>
            <a:pPr lvl="1"/>
            <a:r>
              <a:rPr lang="en-US" dirty="0"/>
              <a:t>Add a command to the build step to output the current build number: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Check out the build output.</a:t>
            </a:r>
          </a:p>
          <a:p>
            <a:pPr lvl="2"/>
            <a:r>
              <a:rPr lang="en-US" dirty="0"/>
              <a:t>The ${variable} syntax provides variable interpolation within Jenkins.</a:t>
            </a:r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a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setup a GitHub repo that Jenkins can work with.</a:t>
            </a:r>
          </a:p>
          <a:p>
            <a:endParaRPr lang="en-US" dirty="0"/>
          </a:p>
          <a:p>
            <a:r>
              <a:rPr lang="en-US" dirty="0"/>
              <a:t>Click the following link and fork a copy of a Java GitHub project into your personal account: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freestyle project called: </a:t>
            </a:r>
            <a:r>
              <a:rPr lang="en-US" b="1" dirty="0"/>
              <a:t>my-java-project</a:t>
            </a:r>
          </a:p>
          <a:p>
            <a:endParaRPr lang="en-US" dirty="0"/>
          </a:p>
          <a:p>
            <a:r>
              <a:rPr lang="en-US" dirty="0"/>
              <a:t>Configure the project settings and specify the GitHub project </a:t>
            </a:r>
            <a:r>
              <a:rPr lang="en-US" dirty="0" err="1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https://github.com/&lt;github_username&gt;/java-project/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Configure a </a:t>
            </a:r>
            <a:r>
              <a:rPr lang="en-US" dirty="0" err="1"/>
              <a:t>Git</a:t>
            </a:r>
            <a:r>
              <a:rPr lang="en-US" dirty="0"/>
              <a:t> repository under Source Code Management settings:</a:t>
            </a:r>
          </a:p>
          <a:p>
            <a:pPr lvl="1"/>
            <a:r>
              <a:rPr lang="en-US" dirty="0"/>
              <a:t>Repository URL</a:t>
            </a:r>
          </a:p>
          <a:p>
            <a:pPr lvl="2"/>
            <a:r>
              <a:rPr lang="en-US" dirty="0">
                <a:hlinkClick r:id="rId3" invalidUrl="https://github.com/&lt;github_username&gt;/java-project.git"/>
              </a:rPr>
              <a:t>https://github.com/&lt;github_username&gt;/java-project.git</a:t>
            </a:r>
            <a:endParaRPr lang="en-US" dirty="0"/>
          </a:p>
          <a:p>
            <a:pPr lvl="1"/>
            <a:r>
              <a:rPr lang="en-US" dirty="0"/>
              <a:t>No need to set credentials here because the repository is public.</a:t>
            </a:r>
          </a:p>
          <a:p>
            <a:pPr lvl="2"/>
            <a:endParaRPr lang="en-US" dirty="0"/>
          </a:p>
          <a:p>
            <a:r>
              <a:rPr lang="en-US" dirty="0"/>
              <a:t>Save the configuration (no need to add any build steps) and build the project.</a:t>
            </a:r>
          </a:p>
          <a:p>
            <a:endParaRPr lang="en-US" dirty="0"/>
          </a:p>
          <a:p>
            <a:r>
              <a:rPr lang="en-US" dirty="0"/>
              <a:t>Look at the console output to see that Jenkins automatically pulled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projects.</a:t>
            </a:r>
          </a:p>
          <a:p>
            <a:endParaRPr lang="en-US" dirty="0"/>
          </a:p>
          <a:p>
            <a:r>
              <a:rPr lang="en-US" dirty="0"/>
              <a:t>Modify the project configuration:</a:t>
            </a:r>
          </a:p>
          <a:p>
            <a:pPr lvl="1"/>
            <a:r>
              <a:rPr lang="en-US" dirty="0"/>
              <a:t>Execute shell command:</a:t>
            </a:r>
          </a:p>
          <a:p>
            <a:pPr marL="914400" lvl="2" indent="0">
              <a:buNone/>
            </a:pPr>
            <a:r>
              <a:rPr lang="en-US" dirty="0"/>
              <a:t>ant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Run the build and take a look at the console output.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Also, look at the workspace to see the build artifacts.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/>
              <a:t>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new build and look at the console output to verify that the tests ran correctly.</a:t>
            </a:r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/>
              <a:t>Go to the project configuration and add a post-build action:</a:t>
            </a:r>
          </a:p>
          <a:p>
            <a:pPr lvl="1"/>
            <a:r>
              <a:rPr lang="en-US" dirty="0"/>
              <a:t>Publish Junit test result report:</a:t>
            </a:r>
          </a:p>
          <a:p>
            <a:pPr lvl="2"/>
            <a:r>
              <a:rPr lang="en-US" dirty="0"/>
              <a:t>Test report XMLs: reports/*.xml</a:t>
            </a:r>
          </a:p>
          <a:p>
            <a:endParaRPr lang="en-US" dirty="0"/>
          </a:p>
          <a:p>
            <a:r>
              <a:rPr lang="en-US" dirty="0"/>
              <a:t>Run a new build and then look at the project main page. </a:t>
            </a:r>
          </a:p>
          <a:p>
            <a:pPr lvl="1"/>
            <a:r>
              <a:rPr lang="en-US" dirty="0"/>
              <a:t>Notice the Latest Test Result report.</a:t>
            </a:r>
          </a:p>
          <a:p>
            <a:endParaRPr lang="en-US" dirty="0"/>
          </a:p>
          <a:p>
            <a:r>
              <a:rPr lang="en-US" dirty="0"/>
              <a:t>Now, run another build and look at the project main page.</a:t>
            </a:r>
          </a:p>
          <a:p>
            <a:pPr lvl="1"/>
            <a:r>
              <a:rPr lang="en-US" dirty="0"/>
              <a:t>Jenkins will produce a trending test graph for your project.</a:t>
            </a:r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Most of the time we want to trigger builds based on an event -- like a new </a:t>
            </a:r>
            <a:r>
              <a:rPr lang="en-US" dirty="0" err="1"/>
              <a:t>git</a:t>
            </a:r>
            <a:r>
              <a:rPr lang="en-US" dirty="0"/>
              <a:t> commit.</a:t>
            </a:r>
          </a:p>
          <a:p>
            <a:endParaRPr lang="en-US" dirty="0"/>
          </a:p>
          <a:p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forked java-project repository and setup Jenkins integration:</a:t>
            </a:r>
          </a:p>
          <a:p>
            <a:pPr lvl="1"/>
            <a:r>
              <a:rPr lang="en-US" dirty="0"/>
              <a:t>Settings -&gt; Webhooks</a:t>
            </a:r>
          </a:p>
          <a:p>
            <a:pPr lvl="1"/>
            <a:r>
              <a:rPr lang="en-US" dirty="0"/>
              <a:t>Add webhook</a:t>
            </a:r>
          </a:p>
          <a:p>
            <a:pPr lvl="2"/>
            <a:r>
              <a:rPr lang="en-US" dirty="0"/>
              <a:t>Payload URL: http://&lt;server IP&gt;:8080/</a:t>
            </a:r>
            <a:r>
              <a:rPr lang="en-US" dirty="0" err="1"/>
              <a:t>github</a:t>
            </a:r>
            <a:r>
              <a:rPr lang="en-US" dirty="0"/>
              <a:t>-webhook/</a:t>
            </a:r>
          </a:p>
          <a:p>
            <a:pPr lvl="2"/>
            <a:r>
              <a:rPr lang="en-US" dirty="0"/>
              <a:t>Use the content type default setting and leave the secret empty</a:t>
            </a:r>
          </a:p>
          <a:p>
            <a:pPr lvl="2"/>
            <a:r>
              <a:rPr lang="en-US" dirty="0"/>
              <a:t>Trigger the webhook just on push events.</a:t>
            </a:r>
          </a:p>
          <a:p>
            <a:pPr lvl="1"/>
            <a:r>
              <a:rPr lang="en-US" dirty="0"/>
              <a:t>Save by clicking on the "Add webhook" button.</a:t>
            </a:r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/>
              <a:t>Go to the my-java-project configuration:</a:t>
            </a:r>
          </a:p>
          <a:p>
            <a:pPr lvl="1"/>
            <a:r>
              <a:rPr lang="en-US" dirty="0"/>
              <a:t>Build Triggers</a:t>
            </a:r>
          </a:p>
          <a:p>
            <a:pPr lvl="2"/>
            <a:r>
              <a:rPr lang="en-US" dirty="0"/>
              <a:t>Check: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Go to the java-project GitHub repo and make a small change to the </a:t>
            </a:r>
            <a:r>
              <a:rPr lang="en-US" dirty="0" err="1"/>
              <a:t>README.md</a:t>
            </a:r>
            <a:r>
              <a:rPr lang="en-US" dirty="0"/>
              <a:t> file and check it in.</a:t>
            </a:r>
          </a:p>
          <a:p>
            <a:pPr lvl="1"/>
            <a:r>
              <a:rPr lang="en-US" dirty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Slave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build jobs have been running directly on the Jenkins server (master).</a:t>
            </a:r>
          </a:p>
          <a:p>
            <a:pPr lvl="1"/>
            <a:r>
              <a:rPr lang="en-US" dirty="0"/>
              <a:t>This is not a recommended practice.</a:t>
            </a:r>
          </a:p>
          <a:p>
            <a:pPr lvl="1"/>
            <a:r>
              <a:rPr lang="en-US" dirty="0"/>
              <a:t>Jenkins supports multiple slave build nodes.</a:t>
            </a:r>
          </a:p>
          <a:p>
            <a:pPr lvl="1"/>
            <a:r>
              <a:rPr lang="en-US" dirty="0"/>
              <a:t>Each node has a label (example: </a:t>
            </a:r>
            <a:r>
              <a:rPr lang="en-US" dirty="0" err="1"/>
              <a:t>linux</a:t>
            </a:r>
            <a:r>
              <a:rPr lang="en-US" dirty="0"/>
              <a:t>) and can support different types of build jobs.</a:t>
            </a:r>
          </a:p>
          <a:p>
            <a:endParaRPr lang="en-US" dirty="0"/>
          </a:p>
          <a:p>
            <a:r>
              <a:rPr lang="en-US" dirty="0"/>
              <a:t>Your environment has one slave node which supports ant and </a:t>
            </a:r>
            <a:r>
              <a:rPr lang="en-US"/>
              <a:t>AWS CLI operations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528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Pipeline-as-Code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/>
              <a:t>Now it’s possible to define a pipeline using code instead of configuration.</a:t>
            </a:r>
          </a:p>
          <a:p>
            <a:endParaRPr lang="en-US" dirty="0"/>
          </a:p>
          <a:p>
            <a:r>
              <a:rPr lang="en-US" dirty="0"/>
              <a:t>Automate everything, including the configuration of our pipelines!</a:t>
            </a:r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Use this </a:t>
            </a:r>
            <a:r>
              <a:rPr lang="en-US" dirty="0" err="1"/>
              <a:t>Cloudformation</a:t>
            </a:r>
            <a:r>
              <a:rPr lang="en-US" dirty="0"/>
              <a:t> template to launch a stack called </a:t>
            </a:r>
            <a:r>
              <a:rPr lang="en-US" i="1" dirty="0" err="1"/>
              <a:t>jenkins</a:t>
            </a:r>
            <a:r>
              <a:rPr lang="en-US" dirty="0"/>
              <a:t> in us-east-1:</a:t>
            </a:r>
          </a:p>
          <a:p>
            <a:pPr lvl="1"/>
            <a:r>
              <a:rPr lang="en-US" dirty="0">
                <a:hlinkClick r:id="rId2"/>
              </a:rPr>
              <a:t>https://s3.amazonaws.com/seis665/jenkins-cf.json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Provide a Jenkins username/password</a:t>
            </a:r>
          </a:p>
          <a:p>
            <a:pPr lvl="1"/>
            <a:r>
              <a:rPr lang="en-US" dirty="0"/>
              <a:t>Current IP address in CIDR notation</a:t>
            </a:r>
          </a:p>
          <a:p>
            <a:pPr lvl="1"/>
            <a:r>
              <a:rPr lang="en-US" dirty="0"/>
              <a:t>Select your server key</a:t>
            </a:r>
          </a:p>
          <a:p>
            <a:endParaRPr lang="en-US" dirty="0"/>
          </a:p>
          <a:p>
            <a:r>
              <a:rPr lang="en-US" dirty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/>
              <a:t>Log into the Jenkins server with a web browser on port 8080:</a:t>
            </a:r>
          </a:p>
          <a:p>
            <a:pPr lvl="1"/>
            <a:r>
              <a:rPr lang="en-US" dirty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Job configuration is kept in the same place as source code.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Pipeline configuration is versioned.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Provides greater customization and control over pipelines.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Pipeline code is stored in a </a:t>
            </a:r>
            <a:r>
              <a:rPr lang="en-US" b="1" dirty="0" err="1"/>
              <a:t>Jenkinsfile</a:t>
            </a:r>
            <a:r>
              <a:rPr lang="en-US" dirty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/>
              <a:t>The Pipeline DSL is based on the Groovy language. </a:t>
            </a:r>
          </a:p>
          <a:p>
            <a:pPr lvl="1"/>
            <a:r>
              <a:rPr lang="en-US" dirty="0"/>
              <a:t>Groovy compiles and runs on JVM.</a:t>
            </a:r>
          </a:p>
          <a:p>
            <a:endParaRPr lang="en-US" dirty="0"/>
          </a:p>
          <a:p>
            <a:r>
              <a:rPr lang="en-US" dirty="0"/>
              <a:t>Two types of </a:t>
            </a:r>
            <a:r>
              <a:rPr lang="en-US" dirty="0" err="1"/>
              <a:t>Jenkinsfile</a:t>
            </a:r>
            <a:r>
              <a:rPr lang="en-US" dirty="0"/>
              <a:t> pipelines: </a:t>
            </a:r>
            <a:r>
              <a:rPr lang="en-US" b="1" dirty="0"/>
              <a:t>declarative</a:t>
            </a:r>
            <a:r>
              <a:rPr lang="en-US" dirty="0"/>
              <a:t> (simpler) and </a:t>
            </a:r>
            <a:r>
              <a:rPr lang="en-US" b="1" dirty="0"/>
              <a:t>scripted</a:t>
            </a:r>
            <a:r>
              <a:rPr lang="en-US" dirty="0"/>
              <a:t> (more advanced).</a:t>
            </a:r>
          </a:p>
          <a:p>
            <a:endParaRPr lang="en-US" dirty="0"/>
          </a:p>
          <a:p>
            <a:r>
              <a:rPr lang="en-US" dirty="0"/>
              <a:t>We’ll use declarative pipelines in this course.</a:t>
            </a:r>
          </a:p>
          <a:p>
            <a:pPr lvl="1"/>
            <a:r>
              <a:rPr lang="en-US" dirty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Step</a:t>
            </a:r>
            <a:r>
              <a:rPr lang="en-US" dirty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/>
              <a:t>Node</a:t>
            </a:r>
            <a:r>
              <a:rPr lang="en-US" dirty="0"/>
              <a:t>: tells Jenkins where to run the task.</a:t>
            </a:r>
          </a:p>
          <a:p>
            <a:endParaRPr lang="en-US" dirty="0"/>
          </a:p>
          <a:p>
            <a:r>
              <a:rPr lang="en-US" b="1" dirty="0"/>
              <a:t>Agent</a:t>
            </a:r>
            <a:r>
              <a:rPr lang="en-US" dirty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/>
              <a:t>Stage</a:t>
            </a:r>
            <a:r>
              <a:rPr lang="en-US" dirty="0"/>
              <a:t>: a step which defines a distinct subset of the pipeline (build, test, deploy)</a:t>
            </a:r>
          </a:p>
          <a:p>
            <a:pPr lvl="1"/>
            <a:r>
              <a:rPr lang="en-US" dirty="0"/>
              <a:t>A stage will have one or more steps.</a:t>
            </a:r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Jenkinsfile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0065"/>
            <a:ext cx="8229600" cy="51532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pipeline {</a:t>
            </a:r>
          </a:p>
          <a:p>
            <a:pPr marL="0" indent="0">
              <a:buNone/>
            </a:pPr>
            <a:r>
              <a:rPr lang="en-US" sz="1800" dirty="0"/>
              <a:t>	agent any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stages {</a:t>
            </a:r>
          </a:p>
          <a:p>
            <a:pPr marL="800100" lvl="2" indent="0">
              <a:buNone/>
            </a:pPr>
            <a:r>
              <a:rPr lang="en-US" sz="1800" dirty="0"/>
              <a:t>	stage(‘Build’) {</a:t>
            </a:r>
          </a:p>
          <a:p>
            <a:pPr marL="800100" lvl="2" indent="0">
              <a:buNone/>
            </a:pPr>
            <a:r>
              <a:rPr lang="en-US" sz="1800" dirty="0"/>
              <a:t>		steps {</a:t>
            </a:r>
          </a:p>
          <a:p>
            <a:pPr marL="800100" lvl="2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sh</a:t>
            </a:r>
            <a:r>
              <a:rPr lang="en-US" sz="1800" dirty="0"/>
              <a:t> ‘ant’</a:t>
            </a:r>
          </a:p>
          <a:p>
            <a:pPr marL="800100" lvl="2" indent="0">
              <a:buNone/>
            </a:pPr>
            <a:r>
              <a:rPr lang="en-US" sz="1800" dirty="0"/>
              <a:t>		}</a:t>
            </a:r>
          </a:p>
          <a:p>
            <a:pPr marL="800100" lvl="2" indent="0">
              <a:buNone/>
            </a:pPr>
            <a:r>
              <a:rPr lang="en-US" sz="1800" dirty="0"/>
              <a:t>	}</a:t>
            </a:r>
          </a:p>
          <a:p>
            <a:pPr marL="800100" lvl="2" indent="0">
              <a:buNone/>
            </a:pPr>
            <a:r>
              <a:rPr lang="en-US" sz="1800" dirty="0"/>
              <a:t>	stage(‘Test’) {</a:t>
            </a:r>
          </a:p>
          <a:p>
            <a:pPr marL="800100" lvl="2" indent="0">
              <a:buNone/>
            </a:pPr>
            <a:r>
              <a:rPr lang="en-US" sz="1800" dirty="0"/>
              <a:t>		steps {</a:t>
            </a:r>
          </a:p>
          <a:p>
            <a:pPr marL="800100" lvl="2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junit</a:t>
            </a:r>
            <a:r>
              <a:rPr lang="en-US" sz="1800" dirty="0"/>
              <a:t> ‘reports/*.xml’</a:t>
            </a:r>
          </a:p>
          <a:p>
            <a:pPr marL="800100" lvl="2" indent="0">
              <a:buNone/>
            </a:pPr>
            <a:r>
              <a:rPr lang="en-US" sz="1800" dirty="0"/>
              <a:t>		}</a:t>
            </a:r>
          </a:p>
          <a:p>
            <a:pPr marL="800100" lvl="2" indent="0">
              <a:buNone/>
            </a:pPr>
            <a:r>
              <a:rPr lang="en-US" sz="1800" dirty="0"/>
              <a:t>	}</a:t>
            </a:r>
          </a:p>
          <a:p>
            <a:pPr marL="0" indent="0">
              <a:buNone/>
            </a:pPr>
            <a:r>
              <a:rPr lang="en-US" sz="1800" dirty="0"/>
              <a:t>	}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sh</a:t>
            </a:r>
            <a:r>
              <a:rPr lang="en-US" dirty="0"/>
              <a:t>: run a shell command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sh</a:t>
            </a:r>
            <a:r>
              <a:rPr lang="en-US" dirty="0"/>
              <a:t> ‘</a:t>
            </a:r>
            <a:r>
              <a:rPr lang="en-US" dirty="0" err="1"/>
              <a:t>env</a:t>
            </a:r>
            <a:r>
              <a:rPr lang="en-US" dirty="0"/>
              <a:t> | sort’</a:t>
            </a:r>
          </a:p>
          <a:p>
            <a:endParaRPr lang="en-US" dirty="0"/>
          </a:p>
          <a:p>
            <a:r>
              <a:rPr lang="en-US" b="1" dirty="0" err="1"/>
              <a:t>dir</a:t>
            </a:r>
            <a:r>
              <a:rPr lang="en-US" dirty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dir</a:t>
            </a:r>
            <a:r>
              <a:rPr lang="en-US" dirty="0"/>
              <a:t>(‘</a:t>
            </a:r>
            <a:r>
              <a:rPr lang="en-US" dirty="0" err="1"/>
              <a:t>mydirectory</a:t>
            </a:r>
            <a:r>
              <a:rPr lang="en-US" dirty="0"/>
              <a:t>) {</a:t>
            </a:r>
          </a:p>
          <a:p>
            <a:pPr marL="914400" lvl="2" indent="0">
              <a:buNone/>
            </a:pPr>
            <a:r>
              <a:rPr lang="en-US" dirty="0"/>
              <a:t>	//some code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/>
              <a:t>git</a:t>
            </a:r>
            <a:r>
              <a:rPr lang="en-US" dirty="0"/>
              <a:t>: checkout a </a:t>
            </a:r>
            <a:r>
              <a:rPr lang="en-US" dirty="0" err="1"/>
              <a:t>git</a:t>
            </a:r>
            <a:r>
              <a:rPr lang="en-US" dirty="0"/>
              <a:t> repo into a workspace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git</a:t>
            </a:r>
            <a:r>
              <a:rPr lang="en-US" dirty="0"/>
              <a:t> 'https://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jasondbaker</a:t>
            </a:r>
            <a:r>
              <a:rPr lang="en-US" dirty="0"/>
              <a:t>/java-</a:t>
            </a:r>
            <a:r>
              <a:rPr lang="en-US" dirty="0" err="1"/>
              <a:t>project.git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echo</a:t>
            </a:r>
            <a:r>
              <a:rPr lang="en-US" dirty="0"/>
              <a:t>: print a message</a:t>
            </a:r>
          </a:p>
          <a:p>
            <a:pPr lvl="1"/>
            <a:r>
              <a:rPr lang="en-US" dirty="0"/>
              <a:t>echo ‘this is a message’</a:t>
            </a:r>
          </a:p>
          <a:p>
            <a:endParaRPr lang="en-US" dirty="0"/>
          </a:p>
          <a:p>
            <a:r>
              <a:rPr lang="en-US" b="1" dirty="0" err="1"/>
              <a:t>withEnv</a:t>
            </a:r>
            <a:r>
              <a:rPr lang="en-US" dirty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withEnv</a:t>
            </a:r>
            <a:r>
              <a:rPr lang="en-US" dirty="0"/>
              <a:t>(['MYVAR=FOO']) {    </a:t>
            </a:r>
          </a:p>
          <a:p>
            <a:pPr marL="457200" lvl="1" indent="0">
              <a:buNone/>
            </a:pPr>
            <a:r>
              <a:rPr lang="en-US" dirty="0"/>
              <a:t>		// some block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/>
              <a:t>java-pipeline</a:t>
            </a:r>
          </a:p>
          <a:p>
            <a:endParaRPr lang="en-US" dirty="0"/>
          </a:p>
          <a:p>
            <a:r>
              <a:rPr lang="en-US" dirty="0"/>
              <a:t>Define GitHub project</a:t>
            </a:r>
          </a:p>
          <a:p>
            <a:pPr lvl="1"/>
            <a:r>
              <a:rPr lang="en-US" dirty="0"/>
              <a:t>Project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https://github.com/&lt;username&gt;/java-project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Build trigger: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Select Pipeline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 code snippet generator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52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pipeline {</a:t>
            </a:r>
          </a:p>
          <a:p>
            <a:pPr marL="0" indent="0">
              <a:buNone/>
            </a:pPr>
            <a:r>
              <a:rPr lang="en-US" sz="1400" dirty="0"/>
              <a:t>	agent { label '</a:t>
            </a:r>
            <a:r>
              <a:rPr lang="en-US" sz="1400" dirty="0" err="1"/>
              <a:t>linux</a:t>
            </a:r>
            <a:r>
              <a:rPr lang="en-US" sz="1400" dirty="0"/>
              <a:t>' }</a:t>
            </a:r>
          </a:p>
          <a:p>
            <a:pPr marL="0" indent="0">
              <a:buNone/>
            </a:pPr>
            <a:r>
              <a:rPr lang="en-US" sz="1400" dirty="0"/>
              <a:t>	stages {</a:t>
            </a:r>
          </a:p>
          <a:p>
            <a:pPr marL="800100" lvl="2" indent="0">
              <a:buNone/>
            </a:pPr>
            <a:r>
              <a:rPr lang="en-US" sz="1400" dirty="0"/>
              <a:t>	stage('Test') {</a:t>
            </a:r>
          </a:p>
          <a:p>
            <a:pPr marL="800100" lvl="2" indent="0">
              <a:buNone/>
            </a:pPr>
            <a:r>
              <a:rPr lang="en-US" sz="1400" dirty="0"/>
              <a:t>	    steps {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git</a:t>
            </a:r>
            <a:r>
              <a:rPr lang="en-US" sz="1400" dirty="0"/>
              <a:t> 'https://</a:t>
            </a:r>
            <a:r>
              <a:rPr lang="en-US" sz="1400" dirty="0" err="1"/>
              <a:t>github.com</a:t>
            </a:r>
            <a:r>
              <a:rPr lang="en-US" sz="1400" dirty="0"/>
              <a:t>/&lt;</a:t>
            </a:r>
            <a:r>
              <a:rPr lang="en-US" sz="1400" dirty="0" err="1"/>
              <a:t>github_username</a:t>
            </a:r>
            <a:r>
              <a:rPr lang="en-US" sz="1400" dirty="0"/>
              <a:t>&gt;/java-</a:t>
            </a:r>
            <a:r>
              <a:rPr lang="en-US" sz="1400" dirty="0" err="1"/>
              <a:t>project.git</a:t>
            </a:r>
            <a:r>
              <a:rPr lang="en-US" sz="1400" dirty="0"/>
              <a:t>'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sh</a:t>
            </a:r>
            <a:r>
              <a:rPr lang="en-US" sz="1400" dirty="0"/>
              <a:t> 'ant -</a:t>
            </a:r>
            <a:r>
              <a:rPr lang="en-US" sz="1400" dirty="0" err="1"/>
              <a:t>buildfile</a:t>
            </a:r>
            <a:r>
              <a:rPr lang="en-US" sz="1400" dirty="0"/>
              <a:t> </a:t>
            </a:r>
            <a:r>
              <a:rPr lang="en-US" sz="1400" dirty="0" err="1"/>
              <a:t>test.xml</a:t>
            </a:r>
            <a:r>
              <a:rPr lang="en-US" sz="1400" dirty="0"/>
              <a:t>'   </a:t>
            </a:r>
          </a:p>
          <a:p>
            <a:pPr marL="800100" lvl="2" indent="0">
              <a:buNone/>
            </a:pPr>
            <a:r>
              <a:rPr lang="en-US" sz="1400" dirty="0"/>
              <a:t>	    }</a:t>
            </a:r>
          </a:p>
          <a:p>
            <a:pPr marL="800100" lvl="2" indent="0">
              <a:buNone/>
            </a:pPr>
            <a:r>
              <a:rPr lang="en-US" sz="1400" dirty="0"/>
              <a:t>	}   </a:t>
            </a:r>
          </a:p>
          <a:p>
            <a:pPr marL="800100" lvl="2" indent="0">
              <a:buNone/>
            </a:pPr>
            <a:r>
              <a:rPr lang="en-US" sz="1400" dirty="0"/>
              <a:t>	stage('Build') {    </a:t>
            </a:r>
          </a:p>
          <a:p>
            <a:pPr marL="800100" lvl="2" indent="0">
              <a:buNone/>
            </a:pPr>
            <a:r>
              <a:rPr lang="en-US" sz="1400" dirty="0"/>
              <a:t>	    steps {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sh</a:t>
            </a:r>
            <a:r>
              <a:rPr lang="en-US" sz="1400" dirty="0"/>
              <a:t> 'ant'   </a:t>
            </a:r>
          </a:p>
          <a:p>
            <a:pPr marL="800100" lvl="2" indent="0">
              <a:buNone/>
            </a:pPr>
            <a:r>
              <a:rPr lang="en-US" sz="1400" dirty="0"/>
              <a:t>	    }</a:t>
            </a:r>
          </a:p>
          <a:p>
            <a:pPr marL="800100" lvl="2" indent="0">
              <a:buNone/>
            </a:pPr>
            <a:r>
              <a:rPr lang="en-US" sz="1400" dirty="0"/>
              <a:t>	}   </a:t>
            </a:r>
          </a:p>
          <a:p>
            <a:pPr marL="800100" lvl="2" indent="0">
              <a:buNone/>
            </a:pPr>
            <a:r>
              <a:rPr lang="en-US" sz="1400" dirty="0"/>
              <a:t>	stage('Results') {  </a:t>
            </a:r>
          </a:p>
          <a:p>
            <a:pPr marL="800100" lvl="2" indent="0">
              <a:buNone/>
            </a:pPr>
            <a:r>
              <a:rPr lang="en-US" sz="1400" dirty="0"/>
              <a:t>	    steps {  </a:t>
            </a:r>
          </a:p>
          <a:p>
            <a:pPr marL="800100" lvl="2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junit</a:t>
            </a:r>
            <a:r>
              <a:rPr lang="en-US" sz="1400" dirty="0"/>
              <a:t> 'reports/*.xml'   </a:t>
            </a:r>
          </a:p>
          <a:p>
            <a:pPr marL="800100" lvl="2" indent="0">
              <a:buNone/>
            </a:pPr>
            <a:r>
              <a:rPr lang="en-US" sz="1400" dirty="0"/>
              <a:t>	    }</a:t>
            </a:r>
          </a:p>
          <a:p>
            <a:pPr marL="800100" lvl="2" indent="0">
              <a:buNone/>
            </a:pPr>
            <a:r>
              <a:rPr lang="en-US" sz="1400" dirty="0"/>
              <a:t>	}</a:t>
            </a:r>
          </a:p>
          <a:p>
            <a:pPr marL="400050" lvl="1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Run the java-pipeline build manually and verify successful build.</a:t>
            </a:r>
          </a:p>
          <a:p>
            <a:pPr lvl="1"/>
            <a:r>
              <a:rPr lang="en-US" dirty="0"/>
              <a:t>We have to run it manually first time to setup pipeline GitHub trigger.</a:t>
            </a:r>
          </a:p>
          <a:p>
            <a:endParaRPr lang="en-US" dirty="0"/>
          </a:p>
          <a:p>
            <a:r>
              <a:rPr lang="en-US" dirty="0"/>
              <a:t>Next, go to the java-project GitHub repository and make a change to the </a:t>
            </a:r>
            <a:r>
              <a:rPr lang="en-US" dirty="0" err="1"/>
              <a:t>README.md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Watch job automatically execute pipeline.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 err="1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/>
              <a:t>Let’s automatically build from a </a:t>
            </a:r>
            <a:r>
              <a:rPr lang="en-US" dirty="0" err="1"/>
              <a:t>Jenkinsfile</a:t>
            </a:r>
            <a:r>
              <a:rPr lang="en-US" dirty="0"/>
              <a:t> instead of a script.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Select Pipeline script from SCM</a:t>
            </a:r>
          </a:p>
          <a:p>
            <a:pPr lvl="1"/>
            <a:r>
              <a:rPr lang="en-US" dirty="0"/>
              <a:t>SCM: </a:t>
            </a:r>
            <a:r>
              <a:rPr lang="en-US" dirty="0" err="1"/>
              <a:t>Git</a:t>
            </a:r>
            <a:endParaRPr lang="en-US" dirty="0"/>
          </a:p>
          <a:p>
            <a:pPr lvl="2"/>
            <a:r>
              <a:rPr lang="en-US" dirty="0"/>
              <a:t>Repository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.git"/>
              </a:rPr>
              <a:t>https://github.com/&lt;username&gt;/java-project.git</a:t>
            </a:r>
            <a:endParaRPr lang="en-US" dirty="0"/>
          </a:p>
          <a:p>
            <a:pPr lvl="1"/>
            <a:r>
              <a:rPr lang="en-US" dirty="0"/>
              <a:t>Script Path: </a:t>
            </a:r>
            <a:r>
              <a:rPr lang="en-US" dirty="0" err="1"/>
              <a:t>Jenkinsfile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Go to java-project GitHub repo, add a </a:t>
            </a:r>
            <a:r>
              <a:rPr lang="en-US" dirty="0" err="1"/>
              <a:t>Jenkinsfile</a:t>
            </a:r>
            <a:r>
              <a:rPr lang="en-US" dirty="0"/>
              <a:t> with pipeline code, and watch pipeline automatically execute.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deployment pipeline is used to </a:t>
            </a:r>
            <a:r>
              <a:rPr lang="en-US" b="1" dirty="0"/>
              <a:t>manage</a:t>
            </a:r>
            <a:r>
              <a:rPr lang="en-US" dirty="0"/>
              <a:t> the deployment and </a:t>
            </a:r>
            <a:r>
              <a:rPr lang="en-US" b="1" dirty="0"/>
              <a:t>testing</a:t>
            </a:r>
            <a:r>
              <a:rPr lang="en-US" dirty="0"/>
              <a:t> of software using a set of </a:t>
            </a:r>
            <a:r>
              <a:rPr lang="en-US" b="1" dirty="0"/>
              <a:t>validation stages </a:t>
            </a:r>
            <a:r>
              <a:rPr lang="en-US" dirty="0"/>
              <a:t>whenever there is a </a:t>
            </a:r>
            <a:r>
              <a:rPr lang="en-US" b="1" dirty="0"/>
              <a:t>code change</a:t>
            </a:r>
            <a:r>
              <a:rPr lang="en-US" dirty="0"/>
              <a:t>. 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Iteratively making changes to </a:t>
            </a:r>
            <a:r>
              <a:rPr lang="en-US" dirty="0" err="1"/>
              <a:t>Git</a:t>
            </a:r>
            <a:r>
              <a:rPr lang="en-US" dirty="0"/>
              <a:t> repo to trigger a pipeline is tedious.</a:t>
            </a:r>
          </a:p>
          <a:p>
            <a:endParaRPr lang="en-US" dirty="0"/>
          </a:p>
          <a:p>
            <a:r>
              <a:rPr lang="en-US" dirty="0"/>
              <a:t>Jenkins provides ability to </a:t>
            </a:r>
            <a:r>
              <a:rPr lang="en-US" b="1" dirty="0"/>
              <a:t>replay</a:t>
            </a:r>
            <a:r>
              <a:rPr lang="en-US" dirty="0"/>
              <a:t> a pipeline.</a:t>
            </a:r>
          </a:p>
          <a:p>
            <a:endParaRPr lang="en-US" dirty="0"/>
          </a:p>
          <a:p>
            <a:r>
              <a:rPr lang="en-US" dirty="0"/>
              <a:t>Click on the Replay link in a recent build for the java-pipeline project.</a:t>
            </a:r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Private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Jenkins has been cloning our </a:t>
            </a:r>
            <a:r>
              <a:rPr lang="en-US" dirty="0" err="1"/>
              <a:t>github</a:t>
            </a:r>
            <a:r>
              <a:rPr lang="en-US" dirty="0"/>
              <a:t> repository without providing any credentials.</a:t>
            </a:r>
          </a:p>
          <a:p>
            <a:pPr lvl="1"/>
            <a:r>
              <a:rPr lang="en-US" dirty="0"/>
              <a:t>We've been using public repositories so far.</a:t>
            </a:r>
          </a:p>
          <a:p>
            <a:endParaRPr lang="en-US" dirty="0"/>
          </a:p>
          <a:p>
            <a:r>
              <a:rPr lang="en-US" dirty="0"/>
              <a:t>Accessing private repositories requires three steps:</a:t>
            </a:r>
          </a:p>
          <a:p>
            <a:pPr lvl="1"/>
            <a:r>
              <a:rPr lang="en-US" dirty="0"/>
              <a:t>Setup a GitHub personal access token</a:t>
            </a:r>
          </a:p>
          <a:p>
            <a:pPr lvl="1"/>
            <a:r>
              <a:rPr lang="en-US" dirty="0"/>
              <a:t>Configure the pipeline </a:t>
            </a:r>
            <a:r>
              <a:rPr lang="en-US" dirty="0" err="1"/>
              <a:t>git</a:t>
            </a:r>
            <a:r>
              <a:rPr lang="en-US" dirty="0"/>
              <a:t> configuration to use this credential</a:t>
            </a:r>
          </a:p>
          <a:p>
            <a:pPr lvl="1"/>
            <a:r>
              <a:rPr lang="en-US" dirty="0"/>
              <a:t>Pass the token to the </a:t>
            </a:r>
            <a:r>
              <a:rPr lang="en-US" dirty="0" err="1"/>
              <a:t>git</a:t>
            </a:r>
            <a:r>
              <a:rPr lang="en-US" dirty="0"/>
              <a:t> command inside the pipeline script.</a:t>
            </a:r>
          </a:p>
        </p:txBody>
      </p:sp>
    </p:spTree>
    <p:extLst>
      <p:ext uri="{BB962C8B-B14F-4D97-AF65-F5344CB8AC3E}">
        <p14:creationId xmlns:p14="http://schemas.microsoft.com/office/powerpoint/2010/main" val="2034879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Generate GitHub personal access token</a:t>
            </a:r>
          </a:p>
          <a:p>
            <a:pPr lvl="1"/>
            <a:r>
              <a:rPr lang="en-US" dirty="0"/>
              <a:t>Log into GitHub</a:t>
            </a:r>
          </a:p>
          <a:p>
            <a:pPr lvl="1"/>
            <a:r>
              <a:rPr lang="en-US" dirty="0"/>
              <a:t>Go to Settings -&gt; Developer Settings -&gt; Personal access tokens page</a:t>
            </a:r>
          </a:p>
          <a:p>
            <a:pPr lvl="1"/>
            <a:r>
              <a:rPr lang="en-US" dirty="0"/>
              <a:t>Generate a new personal token</a:t>
            </a:r>
          </a:p>
          <a:p>
            <a:pPr lvl="2"/>
            <a:r>
              <a:rPr lang="en-US" dirty="0"/>
              <a:t>Description: Personal </a:t>
            </a:r>
            <a:r>
              <a:rPr lang="en-US" dirty="0" err="1"/>
              <a:t>jenkins</a:t>
            </a:r>
            <a:r>
              <a:rPr lang="en-US" dirty="0"/>
              <a:t> access</a:t>
            </a:r>
          </a:p>
          <a:p>
            <a:pPr lvl="3"/>
            <a:r>
              <a:rPr lang="en-US" dirty="0"/>
              <a:t>Required permissions:</a:t>
            </a:r>
          </a:p>
          <a:p>
            <a:pPr lvl="4"/>
            <a:r>
              <a:rPr lang="en-US" dirty="0" err="1"/>
              <a:t>admin:repo_hook</a:t>
            </a:r>
            <a:endParaRPr lang="en-US" dirty="0"/>
          </a:p>
          <a:p>
            <a:pPr lvl="4"/>
            <a:r>
              <a:rPr lang="en-US" dirty="0"/>
              <a:t>repo</a:t>
            </a:r>
          </a:p>
          <a:p>
            <a:pPr lvl="4"/>
            <a:r>
              <a:rPr lang="en-US" dirty="0" err="1"/>
              <a:t>repo:status</a:t>
            </a:r>
            <a:endParaRPr lang="en-US" dirty="0"/>
          </a:p>
          <a:p>
            <a:pPr lvl="1"/>
            <a:r>
              <a:rPr lang="en-US" dirty="0"/>
              <a:t>Copy generated token and store in safe place</a:t>
            </a:r>
          </a:p>
          <a:p>
            <a:pPr lvl="1"/>
            <a:endParaRPr lang="en-US" dirty="0"/>
          </a:p>
          <a:p>
            <a:r>
              <a:rPr lang="en-US" dirty="0"/>
              <a:t>Manage Jenkins -&gt; Configure System</a:t>
            </a:r>
          </a:p>
          <a:p>
            <a:pPr lvl="1"/>
            <a:r>
              <a:rPr lang="en-US" dirty="0"/>
              <a:t>Select your pipeline configuration, and locate the Add button next to the </a:t>
            </a:r>
            <a:r>
              <a:rPr lang="en-US" dirty="0" err="1"/>
              <a:t>git</a:t>
            </a:r>
            <a:r>
              <a:rPr lang="en-US" dirty="0"/>
              <a:t> server credentials.</a:t>
            </a:r>
          </a:p>
          <a:p>
            <a:pPr lvl="1"/>
            <a:r>
              <a:rPr lang="en-US" dirty="0"/>
              <a:t>Click Credentials add button and select Jenkins provider:</a:t>
            </a:r>
          </a:p>
          <a:p>
            <a:pPr lvl="2"/>
            <a:r>
              <a:rPr lang="en-US" dirty="0"/>
              <a:t>Kind: Username with password</a:t>
            </a:r>
          </a:p>
          <a:p>
            <a:pPr lvl="2"/>
            <a:r>
              <a:rPr lang="en-US" dirty="0"/>
              <a:t>Username: your GitHub username</a:t>
            </a:r>
          </a:p>
          <a:p>
            <a:pPr lvl="2"/>
            <a:r>
              <a:rPr lang="en-US" dirty="0"/>
              <a:t>Password: the GitHub personal access token</a:t>
            </a:r>
          </a:p>
          <a:p>
            <a:pPr lvl="2"/>
            <a:r>
              <a:rPr lang="en-US" dirty="0"/>
              <a:t>Description: GitHub token</a:t>
            </a:r>
          </a:p>
          <a:p>
            <a:pPr lvl="1"/>
            <a:r>
              <a:rPr lang="en-US" dirty="0"/>
              <a:t>Save the credentials and select the GitHub token credential in the drop-down field. Jenkins will try to authenticate with GitHub.</a:t>
            </a:r>
          </a:p>
          <a:p>
            <a:r>
              <a:rPr lang="en-US" dirty="0"/>
              <a:t>Save the pipeline configuration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711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pipeline is now able to access the private repository to retrieve the </a:t>
            </a:r>
            <a:r>
              <a:rPr lang="en-US" dirty="0" err="1"/>
              <a:t>Jenkinsfile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However, since the script in the </a:t>
            </a:r>
            <a:r>
              <a:rPr lang="en-US" dirty="0" err="1"/>
              <a:t>Jenkinsfile</a:t>
            </a:r>
            <a:r>
              <a:rPr lang="en-US" dirty="0"/>
              <a:t> tells Jenkins to clone the repository, the script also needs to provide credentials.</a:t>
            </a:r>
          </a:p>
          <a:p>
            <a:endParaRPr lang="en-US" dirty="0"/>
          </a:p>
          <a:p>
            <a:r>
              <a:rPr lang="en-US" dirty="0"/>
              <a:t>Easiest way to figure out the </a:t>
            </a:r>
            <a:r>
              <a:rPr lang="en-US" dirty="0" err="1"/>
              <a:t>git</a:t>
            </a:r>
            <a:r>
              <a:rPr lang="en-US" dirty="0"/>
              <a:t> command syntax in the pipeline script is to use the Pipeline </a:t>
            </a:r>
            <a:r>
              <a:rPr lang="en-US"/>
              <a:t>Syntax editor:</a:t>
            </a:r>
          </a:p>
          <a:p>
            <a:endParaRPr lang="en-US" dirty="0"/>
          </a:p>
          <a:p>
            <a:pPr lvl="1"/>
            <a:r>
              <a:rPr lang="en-US" dirty="0"/>
              <a:t>Click on the Pipeline Syntax link at the bottom of the pipeline configuration page.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git</a:t>
            </a:r>
            <a:r>
              <a:rPr lang="en-US" dirty="0"/>
              <a:t>: </a:t>
            </a:r>
            <a:r>
              <a:rPr lang="en-US" dirty="0" err="1"/>
              <a:t>Git</a:t>
            </a:r>
            <a:r>
              <a:rPr lang="en-US" dirty="0"/>
              <a:t> sample step.</a:t>
            </a:r>
          </a:p>
          <a:p>
            <a:pPr lvl="1"/>
            <a:r>
              <a:rPr lang="en-US" dirty="0"/>
              <a:t>Type in your repository URL (ending with .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the GitHub token credential you created earlier.</a:t>
            </a:r>
          </a:p>
          <a:p>
            <a:pPr lvl="1"/>
            <a:r>
              <a:rPr lang="en-US" dirty="0"/>
              <a:t>Click the Generate Pipeline Script button, and copy-and-paste the resulting code into your </a:t>
            </a:r>
            <a:r>
              <a:rPr lang="en-US" dirty="0" err="1"/>
              <a:t>Jenkinsfile</a:t>
            </a:r>
            <a:r>
              <a:rPr lang="en-US" dirty="0"/>
              <a:t> script.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5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CI/CD pipelines aren’t just used to build software, we also use them to build infrastructure.</a:t>
            </a:r>
          </a:p>
          <a:p>
            <a:endParaRPr lang="en-US" dirty="0"/>
          </a:p>
          <a:p>
            <a:r>
              <a:rPr lang="en-US" dirty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/>
              <a:t>Automate testing of our infrastructure.</a:t>
            </a:r>
          </a:p>
          <a:p>
            <a:pPr lvl="2"/>
            <a:r>
              <a:rPr lang="en-US" dirty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deployment of infrastructure and our software.</a:t>
            </a:r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CloudFormation template pipeline example:</a:t>
            </a:r>
          </a:p>
          <a:p>
            <a:endParaRPr lang="en-US" dirty="0"/>
          </a:p>
          <a:p>
            <a:pPr lvl="1"/>
            <a:r>
              <a:rPr lang="en-US" dirty="0"/>
              <a:t>Lint CloudFormation template to validate syntax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CloudFormation template</a:t>
            </a:r>
          </a:p>
          <a:p>
            <a:pPr lvl="2"/>
            <a:r>
              <a:rPr lang="en-US" dirty="0"/>
              <a:t>Wait for AWS resources to be built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/>
              <a:t>Jenkins supports an encrypted internal credentials store.</a:t>
            </a:r>
          </a:p>
          <a:p>
            <a:pPr lvl="1"/>
            <a:r>
              <a:rPr lang="en-US" dirty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/>
              <a:t>Setup IAM account in AWS for Jenkins.</a:t>
            </a:r>
          </a:p>
          <a:p>
            <a:pPr lvl="1"/>
            <a:r>
              <a:rPr lang="en-US" dirty="0"/>
              <a:t>IAM user name: </a:t>
            </a:r>
            <a:r>
              <a:rPr lang="en-US" dirty="0" err="1"/>
              <a:t>jenkins</a:t>
            </a:r>
            <a:endParaRPr lang="en-US" dirty="0"/>
          </a:p>
          <a:p>
            <a:pPr lvl="1"/>
            <a:r>
              <a:rPr lang="en-US" dirty="0"/>
              <a:t>Access type: programmatic</a:t>
            </a:r>
          </a:p>
          <a:p>
            <a:pPr lvl="1"/>
            <a:r>
              <a:rPr lang="en-US" dirty="0"/>
              <a:t>Create group: </a:t>
            </a:r>
            <a:r>
              <a:rPr lang="en-US" dirty="0" err="1"/>
              <a:t>jenkins</a:t>
            </a:r>
            <a:endParaRPr lang="en-US" dirty="0"/>
          </a:p>
          <a:p>
            <a:pPr lvl="2"/>
            <a:r>
              <a:rPr lang="en-US" dirty="0"/>
              <a:t>Access policy: </a:t>
            </a:r>
            <a:r>
              <a:rPr lang="en-US" dirty="0" err="1"/>
              <a:t>PowerUserAccess</a:t>
            </a:r>
            <a:endParaRPr lang="en-US" dirty="0"/>
          </a:p>
          <a:p>
            <a:pPr lvl="1"/>
            <a:r>
              <a:rPr lang="en-US" dirty="0"/>
              <a:t>Copy Access key ID and Secret key to temporary safe place</a:t>
            </a:r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/>
              <a:t>Credentials -&gt; Jenkins Store -&gt; Global Credentials</a:t>
            </a:r>
          </a:p>
          <a:p>
            <a:pPr lvl="1"/>
            <a:r>
              <a:rPr lang="en-US" dirty="0"/>
              <a:t>Click Add Credentials link</a:t>
            </a:r>
          </a:p>
          <a:p>
            <a:pPr lvl="1"/>
            <a:r>
              <a:rPr lang="en-US" dirty="0"/>
              <a:t>Kind: AWS Credentials</a:t>
            </a:r>
          </a:p>
          <a:p>
            <a:pPr lvl="1"/>
            <a:r>
              <a:rPr lang="en-US" dirty="0"/>
              <a:t>Description: AWS keys</a:t>
            </a:r>
          </a:p>
          <a:p>
            <a:pPr lvl="1"/>
            <a:r>
              <a:rPr lang="en-US" dirty="0"/>
              <a:t>Access Key ID: (paste your ID)</a:t>
            </a:r>
          </a:p>
          <a:p>
            <a:pPr lvl="1"/>
            <a:r>
              <a:rPr lang="en-US" dirty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 err="1"/>
              <a:t>aws</a:t>
            </a:r>
            <a:r>
              <a:rPr lang="en-US" b="1" dirty="0"/>
              <a:t>-test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Let’s use the AWS CLI command to list all the resources associated with our </a:t>
            </a:r>
            <a:r>
              <a:rPr lang="en-US" dirty="0" err="1"/>
              <a:t>jenkins</a:t>
            </a:r>
            <a:r>
              <a:rPr lang="en-US" dirty="0"/>
              <a:t> CloudFormation stack.</a:t>
            </a:r>
          </a:p>
          <a:p>
            <a:pPr lvl="1"/>
            <a:r>
              <a:rPr lang="en-US" dirty="0"/>
              <a:t>The command we need to use is: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/>
              <a:t>jenkins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And here’s the pipeline script code: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pipeline {</a:t>
            </a:r>
          </a:p>
          <a:p>
            <a:pPr marL="0" indent="0">
              <a:buNone/>
            </a:pPr>
            <a:r>
              <a:rPr lang="en-US" sz="2400" dirty="0"/>
              <a:t>	agent { label '</a:t>
            </a:r>
            <a:r>
              <a:rPr lang="en-US" sz="2400" dirty="0" err="1"/>
              <a:t>linux</a:t>
            </a:r>
            <a:r>
              <a:rPr lang="en-US" sz="2400" dirty="0"/>
              <a:t>' 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300" dirty="0"/>
              <a:t>	stage ('Test'){ </a:t>
            </a:r>
          </a:p>
          <a:p>
            <a:pPr marL="0" indent="0">
              <a:buNone/>
            </a:pPr>
            <a:r>
              <a:rPr lang="en-US" sz="2300" dirty="0"/>
              <a:t>	    steps {   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 err="1"/>
              <a:t>sh</a:t>
            </a:r>
            <a:r>
              <a:rPr lang="en-US" sz="2300" dirty="0"/>
              <a:t> 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/>
              <a:t>jenkins</a:t>
            </a:r>
            <a:r>
              <a:rPr lang="en-US" sz="2300" dirty="0"/>
              <a:t> --region us-east-1' </a:t>
            </a:r>
          </a:p>
          <a:p>
            <a:pPr marL="0" indent="0">
              <a:buNone/>
            </a:pPr>
            <a:r>
              <a:rPr lang="en-US" sz="2300" dirty="0"/>
              <a:t>	    }</a:t>
            </a:r>
          </a:p>
          <a:p>
            <a:pPr marL="0" indent="0">
              <a:buNone/>
            </a:pPr>
            <a:r>
              <a:rPr lang="en-US" sz="2300" dirty="0"/>
              <a:t>	}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the </a:t>
            </a:r>
            <a:r>
              <a:rPr lang="en-US" dirty="0" err="1"/>
              <a:t>aws</a:t>
            </a:r>
            <a:r>
              <a:rPr lang="en-US" dirty="0"/>
              <a:t>-test pipeline (trigger manually).</a:t>
            </a:r>
          </a:p>
          <a:p>
            <a:pPr lvl="1"/>
            <a:r>
              <a:rPr lang="en-US" sz="3200" dirty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/>
              <a:t>The pipeline doesn’t work and it looks like it is failing because of missing credentials.</a:t>
            </a:r>
          </a:p>
          <a:p>
            <a:pPr lvl="1"/>
            <a:r>
              <a:rPr lang="en-US" sz="3200" dirty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Software is automatically built and tested. </a:t>
            </a:r>
          </a:p>
          <a:p>
            <a:pPr lvl="1"/>
            <a:r>
              <a:rPr lang="en-US" dirty="0"/>
              <a:t>Ready to go to production at any time.</a:t>
            </a:r>
          </a:p>
          <a:p>
            <a:endParaRPr lang="en-US" dirty="0"/>
          </a:p>
          <a:p>
            <a:r>
              <a:rPr lang="en-US" b="1" dirty="0"/>
              <a:t>Making changes to software is much easier.</a:t>
            </a:r>
          </a:p>
          <a:p>
            <a:pPr lvl="1"/>
            <a:r>
              <a:rPr lang="en-US" dirty="0"/>
              <a:t>Every change is tested the same way</a:t>
            </a:r>
          </a:p>
          <a:p>
            <a:pPr lvl="1"/>
            <a:r>
              <a:rPr lang="en-US" dirty="0"/>
              <a:t>Easier to automatically deploy changes versus using manual methods</a:t>
            </a:r>
          </a:p>
          <a:p>
            <a:pPr lvl="1"/>
            <a:r>
              <a:rPr lang="en-US" dirty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/>
              <a:t>Compliance and governance tasks are easier.</a:t>
            </a:r>
          </a:p>
          <a:p>
            <a:pPr lvl="1"/>
            <a:r>
              <a:rPr lang="en-US" dirty="0"/>
              <a:t>Traceability improved and tests are enforced.</a:t>
            </a:r>
          </a:p>
          <a:p>
            <a:pPr lvl="1"/>
            <a:r>
              <a:rPr lang="en-US" dirty="0"/>
              <a:t>Reduces need for heavy change control tasks.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add the AWS credentials to the build environment using the </a:t>
            </a:r>
            <a:r>
              <a:rPr lang="en-US" dirty="0" err="1"/>
              <a:t>withCredentials</a:t>
            </a:r>
            <a:r>
              <a:rPr lang="en-US" dirty="0"/>
              <a:t> pipeline command.</a:t>
            </a:r>
          </a:p>
          <a:p>
            <a:endParaRPr lang="en-US" dirty="0"/>
          </a:p>
          <a:p>
            <a:r>
              <a:rPr lang="en-US" dirty="0"/>
              <a:t>Open the </a:t>
            </a:r>
            <a:r>
              <a:rPr lang="en-US" dirty="0" err="1"/>
              <a:t>aws</a:t>
            </a:r>
            <a:r>
              <a:rPr lang="en-US" dirty="0"/>
              <a:t>-test project configuration:</a:t>
            </a:r>
          </a:p>
          <a:p>
            <a:pPr lvl="1"/>
            <a:r>
              <a:rPr lang="en-US" dirty="0"/>
              <a:t>Click on the Pipeline syntax link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withCredentials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Add the AWS access key and secret binding</a:t>
            </a:r>
          </a:p>
          <a:p>
            <a:pPr lvl="1"/>
            <a:r>
              <a:rPr lang="en-US" dirty="0"/>
              <a:t>Generate Pipeline script</a:t>
            </a:r>
          </a:p>
          <a:p>
            <a:pPr lvl="1"/>
            <a:r>
              <a:rPr lang="en-US" dirty="0"/>
              <a:t>Copy and paste this script code around the current </a:t>
            </a:r>
            <a:r>
              <a:rPr lang="en-US" dirty="0" err="1"/>
              <a:t>sh</a:t>
            </a:r>
            <a:r>
              <a:rPr lang="en-US" dirty="0"/>
              <a:t> step.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84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dirty="0"/>
              <a:t>pipeline {</a:t>
            </a:r>
          </a:p>
          <a:p>
            <a:pPr marL="0" indent="0">
              <a:buNone/>
            </a:pPr>
            <a:r>
              <a:rPr lang="en-US" sz="1700" dirty="0"/>
              <a:t>	agent { label '</a:t>
            </a:r>
            <a:r>
              <a:rPr lang="en-US" sz="1700" dirty="0" err="1"/>
              <a:t>linux</a:t>
            </a:r>
            <a:r>
              <a:rPr lang="en-US" sz="1700" dirty="0"/>
              <a:t>' }</a:t>
            </a:r>
          </a:p>
          <a:p>
            <a:pPr marL="0" indent="0">
              <a:buNone/>
            </a:pPr>
            <a:endParaRPr lang="en-US" sz="1700" dirty="0"/>
          </a:p>
          <a:p>
            <a:pPr marL="400050" lvl="1" indent="0">
              <a:buNone/>
            </a:pPr>
            <a:r>
              <a:rPr lang="en-US" sz="1700" dirty="0"/>
              <a:t>	stage ('Test'){</a:t>
            </a:r>
          </a:p>
          <a:p>
            <a:pPr marL="400050" lvl="1" indent="0">
              <a:buNone/>
            </a:pPr>
            <a:r>
              <a:rPr lang="en-US" sz="1700" dirty="0"/>
              <a:t>	    steps {</a:t>
            </a:r>
          </a:p>
          <a:p>
            <a:pPr marL="400050" lvl="1" indent="0">
              <a:buNone/>
            </a:pPr>
            <a:r>
              <a:rPr lang="en-US" sz="1700" dirty="0"/>
              <a:t>		</a:t>
            </a:r>
            <a:r>
              <a:rPr lang="en-US" sz="1700" dirty="0" err="1"/>
              <a:t>withCredentials</a:t>
            </a:r>
            <a:r>
              <a:rPr lang="en-US" sz="1700" dirty="0"/>
              <a:t>([[$class: '</a:t>
            </a:r>
            <a:r>
              <a:rPr lang="en-US" sz="1700" dirty="0" err="1"/>
              <a:t>AmazonWebServicesCredentialsBinding</a:t>
            </a:r>
            <a:r>
              <a:rPr lang="en-US" sz="1700" dirty="0"/>
              <a:t>', </a:t>
            </a:r>
            <a:r>
              <a:rPr lang="en-US" sz="1700" dirty="0" err="1"/>
              <a:t>accessKeyVariable</a:t>
            </a:r>
            <a:r>
              <a:rPr lang="en-US" sz="1700" dirty="0"/>
              <a:t>: 'AWS_ACCESS_KEY_ID', </a:t>
            </a:r>
            <a:r>
              <a:rPr lang="en-US" sz="1700" dirty="0" err="1"/>
              <a:t>credentialsId</a:t>
            </a:r>
            <a:r>
              <a:rPr lang="en-US" sz="1700" dirty="0"/>
              <a:t>: '14dd1bff-3295-4649-a919-3fc6ad57f627', </a:t>
            </a:r>
            <a:r>
              <a:rPr lang="en-US" sz="1700" dirty="0" err="1"/>
              <a:t>secretKeyVariable</a:t>
            </a:r>
            <a:r>
              <a:rPr lang="en-US" sz="1700" dirty="0"/>
              <a:t>: 'AWS_SECRET_ACCESS_KEY']]) {    </a:t>
            </a:r>
          </a:p>
          <a:p>
            <a:pPr marL="400050" lvl="1" indent="0">
              <a:buNone/>
            </a:pPr>
            <a:r>
              <a:rPr lang="en-US" sz="1700" dirty="0"/>
              <a:t>			</a:t>
            </a:r>
            <a:r>
              <a:rPr lang="en-US" sz="1500" dirty="0" err="1"/>
              <a:t>sh</a:t>
            </a:r>
            <a:r>
              <a:rPr lang="en-US" sz="1500" dirty="0"/>
              <a:t> '</a:t>
            </a:r>
            <a:r>
              <a:rPr lang="en-US" sz="1500" dirty="0" err="1"/>
              <a:t>aws</a:t>
            </a:r>
            <a:r>
              <a:rPr lang="en-US" sz="1500" dirty="0"/>
              <a:t> </a:t>
            </a:r>
            <a:r>
              <a:rPr lang="en-US" sz="1500" dirty="0" err="1"/>
              <a:t>cloudformation</a:t>
            </a:r>
            <a:r>
              <a:rPr lang="en-US" sz="1500" dirty="0"/>
              <a:t> describe-stack-resources --region us-east-1 --stack-name </a:t>
            </a:r>
            <a:r>
              <a:rPr lang="en-US" sz="1500" dirty="0" err="1"/>
              <a:t>jenkins</a:t>
            </a:r>
            <a:r>
              <a:rPr lang="en-US" sz="1500" dirty="0"/>
              <a:t>'</a:t>
            </a:r>
            <a:r>
              <a:rPr lang="en-US" sz="1700" dirty="0"/>
              <a:t>    </a:t>
            </a:r>
          </a:p>
          <a:p>
            <a:pPr marL="400050" lvl="1" indent="0">
              <a:buNone/>
            </a:pPr>
            <a:r>
              <a:rPr lang="en-US" sz="1700" dirty="0"/>
              <a:t>		} </a:t>
            </a:r>
          </a:p>
          <a:p>
            <a:pPr marL="400050" lvl="1" indent="0">
              <a:buNone/>
            </a:pPr>
            <a:r>
              <a:rPr lang="en-US" sz="1700" dirty="0"/>
              <a:t>	    }</a:t>
            </a:r>
          </a:p>
          <a:p>
            <a:pPr marL="400050" lvl="1" indent="0">
              <a:buNone/>
            </a:pPr>
            <a:r>
              <a:rPr lang="en-US" sz="1700" dirty="0"/>
              <a:t>	}</a:t>
            </a:r>
          </a:p>
          <a:p>
            <a:pPr marL="0" indent="0">
              <a:buNone/>
            </a:pPr>
            <a:r>
              <a:rPr lang="en-US" sz="1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/>
              <a:t>Look at the build console output.</a:t>
            </a:r>
          </a:p>
          <a:p>
            <a:pPr lvl="1"/>
            <a:r>
              <a:rPr lang="en-US" dirty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It’s common to parse these JSON objects using Groovy code, pipeline script (</a:t>
            </a:r>
            <a:r>
              <a:rPr lang="en-US" dirty="0" err="1"/>
              <a:t>readJSON</a:t>
            </a:r>
            <a:r>
              <a:rPr lang="en-US" dirty="0"/>
              <a:t>), or shell applications (</a:t>
            </a:r>
            <a:r>
              <a:rPr lang="en-US" dirty="0" err="1"/>
              <a:t>jq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You will get to build an infrastructure pipeline in this week’s homework assignment.</a:t>
            </a:r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Pipeline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/>
              <a:t>CI/CD engineers</a:t>
            </a:r>
          </a:p>
          <a:p>
            <a:pPr lvl="1"/>
            <a:r>
              <a:rPr lang="en-US" dirty="0"/>
              <a:t>Software Delivery engineers</a:t>
            </a:r>
          </a:p>
          <a:p>
            <a:pPr lvl="1"/>
            <a:r>
              <a:rPr lang="en-US" dirty="0"/>
              <a:t>DevOps Engineer</a:t>
            </a:r>
          </a:p>
          <a:p>
            <a:pPr lvl="1"/>
            <a:r>
              <a:rPr lang="en-US" dirty="0"/>
              <a:t>Release Engineer</a:t>
            </a:r>
          </a:p>
          <a:p>
            <a:pPr lvl="1"/>
            <a:r>
              <a:rPr lang="en-US" dirty="0"/>
              <a:t>Build Engineer</a:t>
            </a:r>
          </a:p>
          <a:p>
            <a:pPr lvl="1"/>
            <a:endParaRPr lang="en-US" dirty="0"/>
          </a:p>
          <a:p>
            <a:r>
              <a:rPr lang="en-US" dirty="0"/>
              <a:t>Software engineers today have to know how to build pipelines.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Local development stage</a:t>
            </a:r>
          </a:p>
          <a:p>
            <a:pPr lvl="1"/>
            <a:r>
              <a:rPr lang="en-US" dirty="0"/>
              <a:t>Developers run and test software on their local workstation</a:t>
            </a:r>
          </a:p>
          <a:p>
            <a:pPr lvl="2"/>
            <a:r>
              <a:rPr lang="en-US" dirty="0"/>
              <a:t>Natively, virtual machine (vagrant), container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Linting</a:t>
            </a:r>
            <a:r>
              <a:rPr lang="en-US" dirty="0"/>
              <a:t>: a static code analysis process which identifies common syntax and style defects using a linter application.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Unit testing</a:t>
            </a:r>
            <a:r>
              <a:rPr lang="en-US" dirty="0"/>
              <a:t>: functional tests performed at a small, modular level.</a:t>
            </a:r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Build stage</a:t>
            </a:r>
          </a:p>
          <a:p>
            <a:pPr lvl="1"/>
            <a:r>
              <a:rPr lang="en-US" dirty="0"/>
              <a:t>Usually triggered when a developer checks new code into a VCS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Code compilation (when necessary)</a:t>
            </a:r>
          </a:p>
          <a:p>
            <a:pPr lvl="1"/>
            <a:r>
              <a:rPr lang="en-US" dirty="0"/>
              <a:t>Unit tests</a:t>
            </a:r>
          </a:p>
          <a:p>
            <a:pPr lvl="1"/>
            <a:r>
              <a:rPr lang="en-US" dirty="0"/>
              <a:t>Possible local execution tests</a:t>
            </a:r>
          </a:p>
          <a:p>
            <a:pPr lvl="1"/>
            <a:r>
              <a:rPr lang="en-US" dirty="0"/>
              <a:t>Package code and store in an </a:t>
            </a:r>
            <a:r>
              <a:rPr lang="en-US" b="1" dirty="0"/>
              <a:t>artifact repository</a:t>
            </a:r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Testing stage</a:t>
            </a:r>
          </a:p>
          <a:p>
            <a:pPr lvl="1"/>
            <a:r>
              <a:rPr lang="en-US" dirty="0"/>
              <a:t>Code artifact is deployed to a testing environment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Automated API and/or GUI tests are run against environment</a:t>
            </a:r>
          </a:p>
          <a:p>
            <a:pPr lvl="2"/>
            <a:r>
              <a:rPr lang="en-US" dirty="0"/>
              <a:t>Both integration and end-to-end testing</a:t>
            </a:r>
          </a:p>
          <a:p>
            <a:pPr lvl="2"/>
            <a:r>
              <a:rPr lang="en-US" dirty="0"/>
              <a:t>May leverage a grid-based testing solution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Non-functional testing (service resiliency)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Performance testing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Manual testing (pipeline is stopped and manually retriggered)</a:t>
            </a:r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41308</TotalTime>
  <Words>2710</Words>
  <Application>Microsoft Macintosh PowerPoint</Application>
  <PresentationFormat>On-screen Show (4:3)</PresentationFormat>
  <Paragraphs>518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DevOps &amp; Cloud Infrastructure SEIS 665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Jenkins Slave Nodes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Troubleshooting Pipelines</vt:lpstr>
      <vt:lpstr>Accessing Private Repository</vt:lpstr>
      <vt:lpstr>Jenkins-Github Private Repos</vt:lpstr>
      <vt:lpstr>Jenkins-Github Private Repos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331</cp:revision>
  <dcterms:created xsi:type="dcterms:W3CDTF">2016-04-18T21:29:35Z</dcterms:created>
  <dcterms:modified xsi:type="dcterms:W3CDTF">2018-11-14T03:52:16Z</dcterms:modified>
</cp:coreProperties>
</file>